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embeddedFontLst>
    <p:embeddedFont>
      <p:font typeface="Montserrat SemiBold"/>
      <p:regular r:id="rId33"/>
      <p:bold r:id="rId34"/>
      <p:italic r:id="rId35"/>
      <p:boldItalic r:id="rId36"/>
    </p:embeddedFont>
    <p:embeddedFont>
      <p:font typeface="Roboto"/>
      <p:regular r:id="rId37"/>
      <p:bold r:id="rId38"/>
      <p:italic r:id="rId39"/>
      <p:boldItalic r:id="rId40"/>
    </p:embeddedFont>
    <p:embeddedFont>
      <p:font typeface="Montserrat"/>
      <p:regular r:id="rId41"/>
      <p:bold r:id="rId42"/>
      <p:italic r:id="rId43"/>
      <p:boldItalic r:id="rId44"/>
    </p:embeddedFont>
    <p:embeddedFont>
      <p:font typeface="Lato"/>
      <p:regular r:id="rId45"/>
      <p:bold r:id="rId46"/>
      <p:italic r:id="rId47"/>
      <p:boldItalic r:id="rId48"/>
    </p:embeddedFont>
    <p:embeddedFont>
      <p:font typeface="Open Sans SemiBold"/>
      <p:regular r:id="rId49"/>
      <p:bold r:id="rId50"/>
      <p:italic r:id="rId51"/>
      <p:boldItalic r:id="rId52"/>
    </p:embeddedFont>
    <p:embeddedFont>
      <p:font typeface="Helvetica Neue"/>
      <p:regular r:id="rId53"/>
      <p:bold r:id="rId54"/>
      <p:italic r:id="rId55"/>
      <p:boldItalic r:id="rId56"/>
    </p:embeddedFont>
    <p:embeddedFont>
      <p:font typeface="Open Sans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42" Type="http://schemas.openxmlformats.org/officeDocument/2006/relationships/font" Target="fonts/Montserrat-bold.fntdata"/><Relationship Id="rId41" Type="http://schemas.openxmlformats.org/officeDocument/2006/relationships/font" Target="fonts/Montserrat-regular.fntdata"/><Relationship Id="rId44" Type="http://schemas.openxmlformats.org/officeDocument/2006/relationships/font" Target="fonts/Montserrat-boldItalic.fntdata"/><Relationship Id="rId43" Type="http://schemas.openxmlformats.org/officeDocument/2006/relationships/font" Target="fonts/Montserrat-italic.fntdata"/><Relationship Id="rId46" Type="http://schemas.openxmlformats.org/officeDocument/2006/relationships/font" Target="fonts/Lato-bold.fntdata"/><Relationship Id="rId45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Lato-boldItalic.fntdata"/><Relationship Id="rId47" Type="http://schemas.openxmlformats.org/officeDocument/2006/relationships/font" Target="fonts/Lato-italic.fntdata"/><Relationship Id="rId49" Type="http://schemas.openxmlformats.org/officeDocument/2006/relationships/font" Target="fonts/OpenSansSemiBo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font" Target="fonts/MontserratSemiBold-regular.fntdata"/><Relationship Id="rId32" Type="http://schemas.openxmlformats.org/officeDocument/2006/relationships/slide" Target="slides/slide28.xml"/><Relationship Id="rId35" Type="http://schemas.openxmlformats.org/officeDocument/2006/relationships/font" Target="fonts/MontserratSemiBold-italic.fntdata"/><Relationship Id="rId34" Type="http://schemas.openxmlformats.org/officeDocument/2006/relationships/font" Target="fonts/MontserratSemiBold-bold.fntdata"/><Relationship Id="rId37" Type="http://schemas.openxmlformats.org/officeDocument/2006/relationships/font" Target="fonts/Roboto-regular.fntdata"/><Relationship Id="rId36" Type="http://schemas.openxmlformats.org/officeDocument/2006/relationships/font" Target="fonts/MontserratSemiBold-boldItalic.fntdata"/><Relationship Id="rId39" Type="http://schemas.openxmlformats.org/officeDocument/2006/relationships/font" Target="fonts/Roboto-italic.fntdata"/><Relationship Id="rId38" Type="http://schemas.openxmlformats.org/officeDocument/2006/relationships/font" Target="fonts/Roboto-bold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font" Target="fonts/OpenSans-boldItalic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OpenSansSemiBold-italic.fntdata"/><Relationship Id="rId50" Type="http://schemas.openxmlformats.org/officeDocument/2006/relationships/font" Target="fonts/OpenSansSemiBold-bold.fntdata"/><Relationship Id="rId53" Type="http://schemas.openxmlformats.org/officeDocument/2006/relationships/font" Target="fonts/HelveticaNeue-regular.fntdata"/><Relationship Id="rId52" Type="http://schemas.openxmlformats.org/officeDocument/2006/relationships/font" Target="fonts/OpenSansSemiBold-boldItalic.fntdata"/><Relationship Id="rId11" Type="http://schemas.openxmlformats.org/officeDocument/2006/relationships/slide" Target="slides/slide7.xml"/><Relationship Id="rId55" Type="http://schemas.openxmlformats.org/officeDocument/2006/relationships/font" Target="fonts/HelveticaNeue-italic.fntdata"/><Relationship Id="rId10" Type="http://schemas.openxmlformats.org/officeDocument/2006/relationships/slide" Target="slides/slide6.xml"/><Relationship Id="rId54" Type="http://schemas.openxmlformats.org/officeDocument/2006/relationships/font" Target="fonts/HelveticaNeue-bold.fntdata"/><Relationship Id="rId13" Type="http://schemas.openxmlformats.org/officeDocument/2006/relationships/slide" Target="slides/slide9.xml"/><Relationship Id="rId57" Type="http://schemas.openxmlformats.org/officeDocument/2006/relationships/font" Target="fonts/OpenSans-regular.fntdata"/><Relationship Id="rId12" Type="http://schemas.openxmlformats.org/officeDocument/2006/relationships/slide" Target="slides/slide8.xml"/><Relationship Id="rId56" Type="http://schemas.openxmlformats.org/officeDocument/2006/relationships/font" Target="fonts/HelveticaNeue-boldItalic.fntdata"/><Relationship Id="rId15" Type="http://schemas.openxmlformats.org/officeDocument/2006/relationships/slide" Target="slides/slide11.xml"/><Relationship Id="rId59" Type="http://schemas.openxmlformats.org/officeDocument/2006/relationships/font" Target="fonts/OpenSans-italic.fntdata"/><Relationship Id="rId14" Type="http://schemas.openxmlformats.org/officeDocument/2006/relationships/slide" Target="slides/slide10.xml"/><Relationship Id="rId58" Type="http://schemas.openxmlformats.org/officeDocument/2006/relationships/font" Target="fonts/OpenSans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2dadba15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2dadba15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2dadba15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2dadba15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2dadba15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2dadba15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2dadba15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2dadba15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2dadba15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2dadba15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2dadba15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2dadba15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2dadba15a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2dadba15a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2dadba15a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2dadba15a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2dadba15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2dadba15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2dadba15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2dadba15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0b50543f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0b50543f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2dadba15a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2dadba15a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2dadba15a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2dadba15a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2dadba15a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2dadba15a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2dadba15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2dadba15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2dadba15a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2dadba15a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2dadba15a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2dadba15a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2dadba15a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2dadba15a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42dadba15a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42dadba15a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2dadba15a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2dadba15a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0b89f6a88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0b89f6a88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2dadba15a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2dadba15a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0b50543f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0b50543f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dbbc18a2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dbbc18a2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adbbc18a2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adbbc18a2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adbbc18a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adbbc18a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2dadba15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2dadba15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meetup.com/Metis-Chicago-Data-Science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hyperlink" Target="https://www.linkedin.com/in/ashleypurdy" TargetMode="External"/><Relationship Id="rId5" Type="http://schemas.openxmlformats.org/officeDocument/2006/relationships/image" Target="../media/image11.png"/><Relationship Id="rId6" Type="http://schemas.openxmlformats.org/officeDocument/2006/relationships/image" Target="../media/image10.png"/><Relationship Id="rId7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91D6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ETIS-BLACK.png" id="54" name="Google Shape;54;p13"/>
          <p:cNvPicPr preferRelativeResize="0"/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>
            <a:off x="6793410" y="0"/>
            <a:ext cx="406488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3575" y="1873950"/>
            <a:ext cx="59484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Networking, Interviewing, and Negotiating, Oh My!</a:t>
            </a:r>
            <a:r>
              <a:rPr b="1" lang="en" sz="3600">
                <a:solidFill>
                  <a:srgbClr val="FFFFFF"/>
                </a:solidFill>
              </a:rPr>
              <a:t> </a:t>
            </a:r>
            <a:endParaRPr b="1" sz="3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Data Science Job Search</a:t>
            </a:r>
            <a:r>
              <a:rPr b="1" lang="en" sz="3600">
                <a:solidFill>
                  <a:srgbClr val="FFFFFF"/>
                </a:solidFill>
              </a:rPr>
              <a:t> </a:t>
            </a:r>
            <a:r>
              <a:rPr lang="en" sz="1800">
                <a:solidFill>
                  <a:srgbClr val="FFFFFF"/>
                </a:solidFill>
              </a:rPr>
              <a:t>#ProTips</a:t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56" name="Google Shape;56;p13"/>
          <p:cNvCxnSpPr/>
          <p:nvPr/>
        </p:nvCxnSpPr>
        <p:spPr>
          <a:xfrm>
            <a:off x="506575" y="1692325"/>
            <a:ext cx="57024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Google Shape;57;p13"/>
          <p:cNvCxnSpPr/>
          <p:nvPr/>
        </p:nvCxnSpPr>
        <p:spPr>
          <a:xfrm>
            <a:off x="506575" y="3466000"/>
            <a:ext cx="57024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575" y="462825"/>
            <a:ext cx="493300" cy="78433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430375" y="3655775"/>
            <a:ext cx="3401700" cy="34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 H I S I S M E T I S . C O M</a:t>
            </a:r>
            <a:endParaRPr sz="1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NETWORKING STRATEGY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Find meetups &amp; events that look interesting</a:t>
            </a:r>
            <a:endParaRPr sz="1800">
              <a:solidFill>
                <a:srgbClr val="444444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○"/>
            </a:pPr>
            <a:r>
              <a:rPr lang="en" sz="1800">
                <a:solidFill>
                  <a:srgbClr val="444444"/>
                </a:solidFill>
              </a:rPr>
              <a:t>Meetup.com: </a:t>
            </a:r>
            <a:r>
              <a:rPr lang="en" sz="1800" u="sng">
                <a:solidFill>
                  <a:srgbClr val="444444"/>
                </a:solidFill>
                <a:hlinkClick r:id="rId3"/>
              </a:rPr>
              <a:t>Metis: Chicago Data Science</a:t>
            </a:r>
            <a:endParaRPr sz="1800">
              <a:solidFill>
                <a:srgbClr val="444444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○"/>
            </a:pPr>
            <a:r>
              <a:rPr lang="en" sz="1800">
                <a:solidFill>
                  <a:srgbClr val="444444"/>
                </a:solidFill>
              </a:rPr>
              <a:t>Eventbrite</a:t>
            </a:r>
            <a:endParaRPr sz="1800">
              <a:solidFill>
                <a:srgbClr val="444444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○"/>
            </a:pPr>
            <a:r>
              <a:rPr lang="en" sz="1800">
                <a:solidFill>
                  <a:srgbClr val="444444"/>
                </a:solidFill>
              </a:rPr>
              <a:t>Twitter/Facebook</a:t>
            </a:r>
            <a:endParaRPr sz="1800">
              <a:solidFill>
                <a:srgbClr val="444444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○"/>
            </a:pPr>
            <a:r>
              <a:rPr lang="en" sz="1800">
                <a:solidFill>
                  <a:srgbClr val="444444"/>
                </a:solidFill>
              </a:rPr>
              <a:t>Google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Go to at least 2 events per week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Strike up conversations with at least 5 people at each event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Connect to speakers/hosts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Connect on LinkedIn &amp; create </a:t>
            </a:r>
            <a:r>
              <a:rPr b="1" i="1" lang="en" sz="1800">
                <a:solidFill>
                  <a:srgbClr val="444444"/>
                </a:solidFill>
              </a:rPr>
              <a:t>follow up</a:t>
            </a:r>
            <a:endParaRPr b="1" i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NETWORKING STRATEGY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Font typeface="Calibri"/>
              <a:buChar char="●"/>
            </a:pP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Ask open ended questions</a:t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Char char="●"/>
            </a:pP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Practice active listening</a:t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Char char="●"/>
            </a:pP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Share your story</a:t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Char char="●"/>
            </a:pP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Share your goals</a:t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Char char="●"/>
            </a:pP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Add value when you can</a:t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REMEMBER...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Font typeface="Calibri"/>
              <a:buChar char="●"/>
            </a:pP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Data Scientists are normal people</a:t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Char char="●"/>
            </a:pP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You are every bit the same caliber “talent” as they are (they have just spent more </a:t>
            </a:r>
            <a:r>
              <a:rPr i="1" lang="en" sz="2800">
                <a:solidFill>
                  <a:srgbClr val="444444"/>
                </a:solidFill>
                <a:highlight>
                  <a:schemeClr val="lt1"/>
                </a:highlight>
              </a:rPr>
              <a:t>time</a:t>
            </a: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 doing it)</a:t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Char char="●"/>
            </a:pP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Not everyone will be helpful or nice, but the ones that are can help big time</a:t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INTERVIEWING</a:t>
            </a:r>
            <a:endParaRPr b="1" sz="3600">
              <a:solidFill>
                <a:srgbClr val="E91D63"/>
              </a:solidFill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9102" y="1542375"/>
            <a:ext cx="2685800" cy="267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2913" y="1748802"/>
            <a:ext cx="3578174" cy="225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28875" y="1621113"/>
            <a:ext cx="428625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INTERVIEW PREP 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Understand fundamentals of their business</a:t>
            </a:r>
            <a:endParaRPr sz="1800">
              <a:solidFill>
                <a:srgbClr val="444444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○"/>
            </a:pPr>
            <a:r>
              <a:rPr lang="en" sz="1800">
                <a:solidFill>
                  <a:srgbClr val="444444"/>
                </a:solidFill>
              </a:rPr>
              <a:t>How they make their money</a:t>
            </a:r>
            <a:endParaRPr sz="1800">
              <a:solidFill>
                <a:srgbClr val="444444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○"/>
            </a:pPr>
            <a:r>
              <a:rPr lang="en" sz="1800">
                <a:solidFill>
                  <a:srgbClr val="444444"/>
                </a:solidFill>
              </a:rPr>
              <a:t>Who are their customers</a:t>
            </a:r>
            <a:endParaRPr sz="1800">
              <a:solidFill>
                <a:srgbClr val="444444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○"/>
            </a:pPr>
            <a:r>
              <a:rPr lang="en" sz="1800">
                <a:solidFill>
                  <a:srgbClr val="444444"/>
                </a:solidFill>
              </a:rPr>
              <a:t>Who is their competition or who are they displacing</a:t>
            </a:r>
            <a:endParaRPr sz="1800">
              <a:solidFill>
                <a:srgbClr val="444444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○"/>
            </a:pPr>
            <a:r>
              <a:rPr lang="en" sz="1800">
                <a:solidFill>
                  <a:srgbClr val="444444"/>
                </a:solidFill>
              </a:rPr>
              <a:t>How is data science integral to their success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Know the company’s mission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Research the background of the founders/key staff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Research company news/recent developments</a:t>
            </a:r>
            <a:endParaRPr sz="18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INTERVIEW PREP 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70" name="Google Shape;170;p27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Start to think about…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What tools and languages are most important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The nature of the data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How you would operate in this role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What the team structure and dynamic is like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The future of the team/company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b="1" lang="en" sz="1800">
                <a:solidFill>
                  <a:srgbClr val="444444"/>
                </a:solidFill>
              </a:rPr>
              <a:t>What are some of their problems or challenges and how can </a:t>
            </a:r>
            <a:r>
              <a:rPr b="1" i="1" lang="en" sz="1800">
                <a:solidFill>
                  <a:srgbClr val="444444"/>
                </a:solidFill>
              </a:rPr>
              <a:t>you </a:t>
            </a:r>
            <a:r>
              <a:rPr b="1" lang="en" sz="1800">
                <a:solidFill>
                  <a:srgbClr val="444444"/>
                </a:solidFill>
              </a:rPr>
              <a:t>solve them</a:t>
            </a:r>
            <a:endParaRPr b="1" sz="18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INTERVIEW PREP 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76" name="Google Shape;176;p28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Questions you might be asked...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About your background (prepare your </a:t>
            </a:r>
            <a:r>
              <a:rPr i="1" lang="en" sz="1800">
                <a:solidFill>
                  <a:srgbClr val="444444"/>
                </a:solidFill>
              </a:rPr>
              <a:t>narrative</a:t>
            </a:r>
            <a:r>
              <a:rPr lang="en" sz="1800">
                <a:solidFill>
                  <a:srgbClr val="444444"/>
                </a:solidFill>
              </a:rPr>
              <a:t>!)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How you might fit into their culture (interests/personality based questions)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Your strengths and weaknesses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Possibly brain teasers or how you might optimize the product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Salary expectations</a:t>
            </a:r>
            <a:endParaRPr sz="18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INTERVIEW PREP 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82" name="Google Shape;182;p29"/>
          <p:cNvSpPr/>
          <p:nvPr/>
        </p:nvSpPr>
        <p:spPr>
          <a:xfrm>
            <a:off x="1388300" y="1274975"/>
            <a:ext cx="3877800" cy="3660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9"/>
          <p:cNvSpPr/>
          <p:nvPr/>
        </p:nvSpPr>
        <p:spPr>
          <a:xfrm>
            <a:off x="3800875" y="1274975"/>
            <a:ext cx="3877800" cy="3660000"/>
          </a:xfrm>
          <a:prstGeom prst="ellipse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95250" endA="0" endPos="30000" fadeDir="5400012" kx="0" rotWithShape="0" algn="bl" stA="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84" name="Google Shape;184;p29"/>
          <p:cNvSpPr txBox="1"/>
          <p:nvPr/>
        </p:nvSpPr>
        <p:spPr>
          <a:xfrm>
            <a:off x="2271750" y="1719150"/>
            <a:ext cx="13998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YOU</a:t>
            </a:r>
            <a:endParaRPr b="1" sz="1800">
              <a:solidFill>
                <a:srgbClr val="444444"/>
              </a:solidFill>
            </a:endParaRPr>
          </a:p>
        </p:txBody>
      </p:sp>
      <p:sp>
        <p:nvSpPr>
          <p:cNvPr id="185" name="Google Shape;185;p29"/>
          <p:cNvSpPr txBox="1"/>
          <p:nvPr/>
        </p:nvSpPr>
        <p:spPr>
          <a:xfrm>
            <a:off x="5266100" y="1742100"/>
            <a:ext cx="16638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COMPANY</a:t>
            </a:r>
            <a:endParaRPr b="1" sz="1800">
              <a:solidFill>
                <a:srgbClr val="444444"/>
              </a:solidFill>
            </a:endParaRPr>
          </a:p>
        </p:txBody>
      </p:sp>
      <p:sp>
        <p:nvSpPr>
          <p:cNvPr id="186" name="Google Shape;186;p29"/>
          <p:cNvSpPr txBox="1"/>
          <p:nvPr/>
        </p:nvSpPr>
        <p:spPr>
          <a:xfrm>
            <a:off x="1648950" y="2212500"/>
            <a:ext cx="2151900" cy="19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Interests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Skills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Education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Work Experience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Projects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Goals</a:t>
            </a:r>
            <a:endParaRPr sz="1800">
              <a:solidFill>
                <a:srgbClr val="444444"/>
              </a:solidFill>
            </a:endParaRPr>
          </a:p>
        </p:txBody>
      </p:sp>
      <p:sp>
        <p:nvSpPr>
          <p:cNvPr id="187" name="Google Shape;187;p29"/>
          <p:cNvSpPr txBox="1"/>
          <p:nvPr/>
        </p:nvSpPr>
        <p:spPr>
          <a:xfrm>
            <a:off x="5266100" y="2143675"/>
            <a:ext cx="2151900" cy="23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Team’s goals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Company’s mission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Their data processes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Their client or stakeholders</a:t>
            </a:r>
            <a:endParaRPr sz="1800">
              <a:solidFill>
                <a:srgbClr val="444444"/>
              </a:solidFill>
            </a:endParaRPr>
          </a:p>
        </p:txBody>
      </p:sp>
      <p:sp>
        <p:nvSpPr>
          <p:cNvPr id="188" name="Google Shape;188;p29"/>
          <p:cNvSpPr txBox="1"/>
          <p:nvPr/>
        </p:nvSpPr>
        <p:spPr>
          <a:xfrm>
            <a:off x="3898825" y="2737775"/>
            <a:ext cx="12693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E91D63"/>
                </a:solidFill>
              </a:rPr>
              <a:t>YOUR VALUE</a:t>
            </a:r>
            <a:endParaRPr b="1" sz="1800">
              <a:solidFill>
                <a:srgbClr val="E91D63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TECHNICAL INTERVIEWS</a:t>
            </a:r>
            <a:r>
              <a:rPr b="1" lang="en" sz="3600">
                <a:solidFill>
                  <a:srgbClr val="E91D63"/>
                </a:solidFill>
              </a:rPr>
              <a:t> 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94" name="Google Shape;194;p30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Talk through your solutions because an employer wants to gauge...</a:t>
            </a:r>
            <a:endParaRPr sz="18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Your thought process 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How you approach a problem 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44444"/>
                </a:solidFill>
              </a:rPr>
              <a:t> </a:t>
            </a:r>
            <a:endParaRPr sz="24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If you can think fast on your feet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Do you ask for help or ask clarifying questions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TECHNICAL INTERVIEWS 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200" name="Google Shape;200;p31"/>
          <p:cNvSpPr txBox="1"/>
          <p:nvPr/>
        </p:nvSpPr>
        <p:spPr>
          <a:xfrm>
            <a:off x="311700" y="1205125"/>
            <a:ext cx="80466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If asked a question outside of your domain...</a:t>
            </a:r>
            <a:endParaRPr b="1" sz="1800">
              <a:solidFill>
                <a:srgbClr val="444444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  <p:sp>
        <p:nvSpPr>
          <p:cNvPr id="201" name="Google Shape;201;p31"/>
          <p:cNvSpPr txBox="1"/>
          <p:nvPr/>
        </p:nvSpPr>
        <p:spPr>
          <a:xfrm>
            <a:off x="483775" y="1883625"/>
            <a:ext cx="23979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1" lang="en" sz="2800" u="sng">
                <a:solidFill>
                  <a:srgbClr val="38761D"/>
                </a:solidFill>
              </a:rPr>
              <a:t>Do This:</a:t>
            </a:r>
            <a:r>
              <a:rPr b="1" lang="en" sz="2400" u="sng">
                <a:solidFill>
                  <a:schemeClr val="accent2"/>
                </a:solidFill>
              </a:rPr>
              <a:t> </a:t>
            </a:r>
            <a:endParaRPr b="1" sz="2800" u="sng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1"/>
          <p:cNvSpPr txBox="1"/>
          <p:nvPr/>
        </p:nvSpPr>
        <p:spPr>
          <a:xfrm>
            <a:off x="6009900" y="1883625"/>
            <a:ext cx="2397900" cy="7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Source Code Pro"/>
              <a:buNone/>
            </a:pPr>
            <a:r>
              <a:rPr b="1" lang="en" sz="2800" u="sng">
                <a:solidFill>
                  <a:srgbClr val="FF0000"/>
                </a:solidFill>
              </a:rPr>
              <a:t>Not This:</a:t>
            </a:r>
            <a:r>
              <a:rPr b="1" lang="en" sz="2400" u="sng" strike="sngStrike">
                <a:solidFill>
                  <a:srgbClr val="FF0000"/>
                </a:solidFill>
              </a:rPr>
              <a:t> </a:t>
            </a:r>
            <a:endParaRPr b="1" sz="2800" u="sng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1"/>
          <p:cNvSpPr txBox="1"/>
          <p:nvPr/>
        </p:nvSpPr>
        <p:spPr>
          <a:xfrm>
            <a:off x="311700" y="2759525"/>
            <a:ext cx="3602400" cy="21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✓"/>
            </a:pPr>
            <a:r>
              <a:rPr lang="en" sz="1800">
                <a:solidFill>
                  <a:srgbClr val="444444"/>
                </a:solidFill>
              </a:rPr>
              <a:t>Be Honest about what you don’t know </a:t>
            </a:r>
            <a:endParaRPr sz="18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✓"/>
            </a:pPr>
            <a:r>
              <a:rPr lang="en" sz="1800">
                <a:solidFill>
                  <a:srgbClr val="444444"/>
                </a:solidFill>
              </a:rPr>
              <a:t>Ask follow-up questions/ Talk it through  </a:t>
            </a:r>
            <a:endParaRPr sz="18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Font typeface="Helvetica Neue"/>
              <a:buChar char="✓"/>
            </a:pPr>
            <a:r>
              <a:rPr lang="en" sz="1800">
                <a:solidFill>
                  <a:srgbClr val="444444"/>
                </a:solidFill>
              </a:rPr>
              <a:t>Relate it to something similar</a:t>
            </a:r>
            <a:r>
              <a:rPr lang="en" sz="1800">
                <a:solidFill>
                  <a:schemeClr val="accent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sp>
        <p:nvSpPr>
          <p:cNvPr id="204" name="Google Shape;204;p31"/>
          <p:cNvSpPr txBox="1"/>
          <p:nvPr/>
        </p:nvSpPr>
        <p:spPr>
          <a:xfrm>
            <a:off x="5530075" y="2759525"/>
            <a:ext cx="3302100" cy="21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✕"/>
            </a:pPr>
            <a:r>
              <a:rPr lang="en" sz="1800">
                <a:solidFill>
                  <a:srgbClr val="444444"/>
                </a:solidFill>
              </a:rPr>
              <a:t>Answer without a clue of the answer or how to solve the problem </a:t>
            </a:r>
            <a:endParaRPr sz="18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✕"/>
            </a:pPr>
            <a:r>
              <a:rPr lang="en" sz="1800">
                <a:solidFill>
                  <a:srgbClr val="444444"/>
                </a:solidFill>
              </a:rPr>
              <a:t>Give up too quickly </a:t>
            </a:r>
            <a:endParaRPr>
              <a:solidFill>
                <a:srgbClr val="444444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457200" y="1783350"/>
            <a:ext cx="3815700" cy="14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IS METIS?</a:t>
            </a:r>
            <a:endParaRPr b="1" sz="4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4733175" y="0"/>
            <a:ext cx="4414800" cy="12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5687600" y="205513"/>
            <a:ext cx="3402300" cy="8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Data Science educator backed by Kaplan Test Prep</a:t>
            </a:r>
            <a:endParaRPr i="1" sz="1800">
              <a:solidFill>
                <a:srgbClr val="E91D6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4733175" y="1305871"/>
            <a:ext cx="4414800" cy="12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5687600" y="1511375"/>
            <a:ext cx="3402300" cy="8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Provide customized corporate training for clients</a:t>
            </a:r>
            <a:endParaRPr i="1" sz="1800">
              <a:solidFill>
                <a:srgbClr val="E91D6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4733175" y="2611742"/>
            <a:ext cx="4414800" cy="12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5687600" y="2698150"/>
            <a:ext cx="3402300" cy="9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Part-time Professional Development and Live Online Courses</a:t>
            </a:r>
            <a:endParaRPr i="1" sz="1800">
              <a:solidFill>
                <a:srgbClr val="E91D6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4733175" y="3917613"/>
            <a:ext cx="4414800" cy="122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5687600" y="4191700"/>
            <a:ext cx="3402300" cy="8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Full-time immersive bootcamp</a:t>
            </a:r>
            <a:endParaRPr i="1" sz="1800">
              <a:solidFill>
                <a:srgbClr val="E91D6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1775" y="321963"/>
            <a:ext cx="581875" cy="58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1775" y="1627833"/>
            <a:ext cx="581875" cy="58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1775" y="2933721"/>
            <a:ext cx="581875" cy="58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1775" y="4239596"/>
            <a:ext cx="581875" cy="58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TECHNICAL INTERVIEWS 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210" name="Google Shape;210;p32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BE CODE COGNIZANT!</a:t>
            </a:r>
            <a:endParaRPr sz="18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Is this code reusable?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Is this code intuitive?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44444"/>
                </a:solidFill>
              </a:rPr>
              <a:t> </a:t>
            </a:r>
            <a:endParaRPr sz="24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Are you just coding to get it done?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TECHNICAL INTERVIEWS 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216" name="Google Shape;216;p33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LISTEN FIRST, ANSWER SECOND!</a:t>
            </a:r>
            <a:endParaRPr sz="18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444444"/>
              </a:buClr>
              <a:buSzPts val="2000"/>
              <a:buChar char="●"/>
            </a:pPr>
            <a:r>
              <a:rPr lang="en" sz="2000">
                <a:solidFill>
                  <a:srgbClr val="444444"/>
                </a:solidFill>
              </a:rPr>
              <a:t>Use active listening so you understand the question asked </a:t>
            </a:r>
            <a:endParaRPr sz="20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●"/>
            </a:pPr>
            <a:r>
              <a:rPr lang="en" sz="2000">
                <a:solidFill>
                  <a:srgbClr val="444444"/>
                </a:solidFill>
              </a:rPr>
              <a:t>Take a beat, don’t just jump right in </a:t>
            </a:r>
            <a:endParaRPr sz="20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●"/>
            </a:pPr>
            <a:r>
              <a:rPr lang="en" sz="2000">
                <a:solidFill>
                  <a:srgbClr val="444444"/>
                </a:solidFill>
              </a:rPr>
              <a:t>Understand what kind of technical problem it is. There are two types:</a:t>
            </a:r>
            <a:r>
              <a:rPr baseline="30000" lang="en" sz="2000">
                <a:solidFill>
                  <a:srgbClr val="444444"/>
                </a:solidFill>
              </a:rPr>
              <a:t> </a:t>
            </a:r>
            <a:endParaRPr baseline="30000" sz="2000">
              <a:solidFill>
                <a:srgbClr val="444444"/>
              </a:solidFill>
            </a:endParaRPr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3000"/>
              <a:buFont typeface="Helvetica Neue"/>
              <a:buChar char="○"/>
            </a:pPr>
            <a:r>
              <a:rPr b="1" baseline="30000" lang="en" sz="3000">
                <a:solidFill>
                  <a:srgbClr val="E91D63"/>
                </a:solidFill>
              </a:rPr>
              <a:t>Coding</a:t>
            </a:r>
            <a:r>
              <a:rPr baseline="30000" lang="en" sz="3000">
                <a:solidFill>
                  <a:srgbClr val="444444"/>
                </a:solidFill>
              </a:rPr>
              <a:t>. The interviewer wants to see you write clean, efficient code </a:t>
            </a:r>
            <a:endParaRPr baseline="30000" sz="3000">
              <a:solidFill>
                <a:srgbClr val="444444"/>
              </a:solidFill>
            </a:endParaRPr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3000"/>
              <a:buFont typeface="Helvetica Neue"/>
              <a:buChar char="○"/>
            </a:pPr>
            <a:r>
              <a:rPr b="1" baseline="30000" lang="en" sz="3000">
                <a:solidFill>
                  <a:srgbClr val="E91D63"/>
                </a:solidFill>
              </a:rPr>
              <a:t>Chitchat</a:t>
            </a:r>
            <a:r>
              <a:rPr baseline="30000" lang="en" sz="3000">
                <a:solidFill>
                  <a:srgbClr val="444444"/>
                </a:solidFill>
              </a:rPr>
              <a:t>. The interviewer wants to talk about something  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TECHNICAL INTERVIEWS 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222" name="Google Shape;222;p34"/>
          <p:cNvSpPr txBox="1"/>
          <p:nvPr/>
        </p:nvSpPr>
        <p:spPr>
          <a:xfrm>
            <a:off x="548700" y="2244750"/>
            <a:ext cx="80466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baseline="30000" lang="en" sz="4800">
                <a:solidFill>
                  <a:srgbClr val="444444"/>
                </a:solidFill>
              </a:rPr>
              <a:t>WHEN IN DOUBT, DRAW IT OUT</a:t>
            </a:r>
            <a:r>
              <a:rPr b="1" baseline="30000" lang="en" sz="4800">
                <a:solidFill>
                  <a:srgbClr val="444444"/>
                </a:solidFill>
              </a:rPr>
              <a:t> </a:t>
            </a:r>
            <a:endParaRPr b="1" sz="48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THE JOB OFFER!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228" name="Google Shape;228;p35"/>
          <p:cNvSpPr/>
          <p:nvPr/>
        </p:nvSpPr>
        <p:spPr>
          <a:xfrm>
            <a:off x="3069027" y="1418709"/>
            <a:ext cx="3005948" cy="2306081"/>
          </a:xfrm>
          <a:custGeom>
            <a:rect b="b" l="l" r="r" t="t"/>
            <a:pathLst>
              <a:path extrusionOk="0" h="17763" w="18956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5"/>
          <p:cNvSpPr/>
          <p:nvPr/>
        </p:nvSpPr>
        <p:spPr>
          <a:xfrm>
            <a:off x="3069025" y="1418700"/>
            <a:ext cx="3005941" cy="2306107"/>
          </a:xfrm>
          <a:custGeom>
            <a:rect b="b" l="l" r="r" t="t"/>
            <a:pathLst>
              <a:path extrusionOk="0" h="17399" w="17228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979CB8"/>
          </a:solidFill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5"/>
          <p:cNvSpPr/>
          <p:nvPr/>
        </p:nvSpPr>
        <p:spPr>
          <a:xfrm>
            <a:off x="3137288" y="1418700"/>
            <a:ext cx="2869434" cy="2306097"/>
          </a:xfrm>
          <a:custGeom>
            <a:rect b="b" l="l" r="r" t="t"/>
            <a:pathLst>
              <a:path extrusionOk="0" h="17228" w="17082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5"/>
          <p:cNvSpPr/>
          <p:nvPr/>
        </p:nvSpPr>
        <p:spPr>
          <a:xfrm>
            <a:off x="2311219" y="1735913"/>
            <a:ext cx="2250584" cy="1671668"/>
          </a:xfrm>
          <a:custGeom>
            <a:rect b="b" l="l" r="r" t="t"/>
            <a:pathLst>
              <a:path extrusionOk="0" h="15890" w="17204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979CB8"/>
          </a:solidFill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5"/>
          <p:cNvSpPr/>
          <p:nvPr/>
        </p:nvSpPr>
        <p:spPr>
          <a:xfrm rot="10800000">
            <a:off x="4561798" y="2023636"/>
            <a:ext cx="1925902" cy="1777614"/>
          </a:xfrm>
          <a:custGeom>
            <a:rect b="b" l="l" r="r" t="t"/>
            <a:pathLst>
              <a:path extrusionOk="0" h="15890" w="17204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979CB8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I GOT THE OFFER… NOW WHAT?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238" name="Google Shape;238;p36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44444"/>
                </a:solidFill>
              </a:rPr>
              <a:t>Before you negotiate your salary, know what you want:</a:t>
            </a:r>
            <a:endParaRPr sz="20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What’s important? </a:t>
            </a:r>
            <a:r>
              <a:rPr lang="en">
                <a:solidFill>
                  <a:srgbClr val="444444"/>
                </a:solidFill>
              </a:rPr>
              <a:t>(Base salary, educational reimbursement, vacation, etc.)</a:t>
            </a:r>
            <a:endParaRPr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What are your numbers? </a:t>
            </a:r>
            <a:r>
              <a:rPr lang="en">
                <a:solidFill>
                  <a:srgbClr val="444444"/>
                </a:solidFill>
              </a:rPr>
              <a:t>(Top? Middle? Bottom?)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44444"/>
                </a:solidFill>
              </a:rPr>
              <a:t> </a:t>
            </a:r>
            <a:endParaRPr sz="2400">
              <a:solidFill>
                <a:srgbClr val="444444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400"/>
              <a:buChar char="●"/>
            </a:pPr>
            <a:r>
              <a:rPr lang="en" sz="2400">
                <a:solidFill>
                  <a:srgbClr val="444444"/>
                </a:solidFill>
              </a:rPr>
              <a:t>How does this role or company position you for the future? </a:t>
            </a:r>
            <a:r>
              <a:rPr lang="en">
                <a:solidFill>
                  <a:srgbClr val="444444"/>
                </a:solidFill>
              </a:rPr>
              <a:t>(Skills, tools, titles you want long term.)</a:t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I GOT THE OFFER… NOW WHAT?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244" name="Google Shape;244;p37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44444"/>
                </a:solidFill>
              </a:rPr>
              <a:t>Do your research:</a:t>
            </a:r>
            <a:endParaRPr sz="20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Glassdoor or similar sites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Friends, contacts, recruiters</a:t>
            </a:r>
            <a:endParaRPr sz="18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44444"/>
                </a:solidFill>
              </a:rPr>
              <a:t> </a:t>
            </a:r>
            <a:endParaRPr sz="24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Remember offers are based on a number of different factors:</a:t>
            </a:r>
            <a:endParaRPr b="1" sz="18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You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Job duties/responsibilities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The team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Company size/budget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Type of company/industry</a:t>
            </a:r>
            <a:endParaRPr sz="18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THE ART OF NEGOTIATING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250" name="Google Shape;250;p38"/>
          <p:cNvSpPr txBox="1"/>
          <p:nvPr/>
        </p:nvSpPr>
        <p:spPr>
          <a:xfrm>
            <a:off x="311700" y="1127125"/>
            <a:ext cx="8046600" cy="37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2000">
                <a:solidFill>
                  <a:srgbClr val="444444"/>
                </a:solidFill>
              </a:rPr>
              <a:t>Resist rushing an offer</a:t>
            </a:r>
            <a:endParaRPr sz="20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●"/>
            </a:pPr>
            <a:r>
              <a:rPr lang="en" sz="2000">
                <a:solidFill>
                  <a:srgbClr val="444444"/>
                </a:solidFill>
              </a:rPr>
              <a:t>Be humble</a:t>
            </a:r>
            <a:endParaRPr sz="20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●"/>
            </a:pPr>
            <a:r>
              <a:rPr lang="en" sz="2000">
                <a:solidFill>
                  <a:srgbClr val="444444"/>
                </a:solidFill>
              </a:rPr>
              <a:t>Don’t be too brash BUT don’t be too timid</a:t>
            </a:r>
            <a:endParaRPr sz="20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●"/>
            </a:pPr>
            <a:r>
              <a:rPr lang="en" sz="2000">
                <a:solidFill>
                  <a:srgbClr val="444444"/>
                </a:solidFill>
              </a:rPr>
              <a:t>NEVER LIE</a:t>
            </a:r>
            <a:endParaRPr sz="2000">
              <a:solidFill>
                <a:srgbClr val="444444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000"/>
              <a:buChar char="●"/>
            </a:pPr>
            <a:r>
              <a:rPr lang="en" sz="2000">
                <a:solidFill>
                  <a:srgbClr val="444444"/>
                </a:solidFill>
              </a:rPr>
              <a:t>Resist accepting the first offer if it’s not the right one</a:t>
            </a:r>
            <a:endParaRPr sz="20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44444"/>
                </a:solidFill>
              </a:rPr>
              <a:t>Remember you can negotiate on things other than salary:</a:t>
            </a:r>
            <a:endParaRPr b="1"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Education reimbursement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Vacation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Salary review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Later start date</a:t>
            </a:r>
            <a:endParaRPr sz="1800">
              <a:solidFill>
                <a:srgbClr val="4444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800"/>
              <a:buChar char="●"/>
            </a:pPr>
            <a:r>
              <a:rPr lang="en" sz="1800">
                <a:solidFill>
                  <a:srgbClr val="444444"/>
                </a:solidFill>
              </a:rPr>
              <a:t>Be creative!</a:t>
            </a:r>
            <a:endParaRPr sz="1800">
              <a:solidFill>
                <a:srgbClr val="444444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44444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44444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0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REMEMBER...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256" name="Google Shape;256;p39"/>
          <p:cNvSpPr txBox="1"/>
          <p:nvPr/>
        </p:nvSpPr>
        <p:spPr>
          <a:xfrm>
            <a:off x="509550" y="2158650"/>
            <a:ext cx="8124900" cy="8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444444"/>
                </a:solidFill>
              </a:rPr>
              <a:t>STAY POSITIVE, YOU GOT THIS!</a:t>
            </a:r>
            <a:endParaRPr b="1" sz="3600">
              <a:solidFill>
                <a:srgbClr val="444444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87023"/>
            <a:ext cx="3400986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 txBox="1"/>
          <p:nvPr/>
        </p:nvSpPr>
        <p:spPr>
          <a:xfrm>
            <a:off x="4021225" y="1691725"/>
            <a:ext cx="5012700" cy="30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E696C"/>
                </a:solidFill>
                <a:highlight>
                  <a:schemeClr val="lt1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linkedin.com/in/ashleypurdy</a:t>
            </a:r>
            <a:endParaRPr sz="24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	  	twitter.com/ashispurdy</a:t>
            </a:r>
            <a:endParaRPr sz="2400">
              <a:solidFill>
                <a:srgbClr val="5E696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rgbClr val="5E696C"/>
                </a:solidFill>
                <a:latin typeface="Lato"/>
                <a:ea typeface="Lato"/>
                <a:cs typeface="Lato"/>
                <a:sym typeface="Lato"/>
              </a:rPr>
              <a:t>	  	thisismetis.com</a:t>
            </a:r>
            <a:endParaRPr/>
          </a:p>
        </p:txBody>
      </p:sp>
      <p:pic>
        <p:nvPicPr>
          <p:cNvPr id="263" name="Google Shape;263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8425" y="2550825"/>
            <a:ext cx="507150" cy="5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84150" y="3125339"/>
            <a:ext cx="575700" cy="57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45247" y="3768425"/>
            <a:ext cx="653516" cy="5757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0"/>
          <p:cNvSpPr txBox="1"/>
          <p:nvPr/>
        </p:nvSpPr>
        <p:spPr>
          <a:xfrm>
            <a:off x="4423975" y="1370700"/>
            <a:ext cx="42072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rgbClr val="E91D63"/>
                </a:solidFill>
              </a:rPr>
              <a:t>THANK YOU!</a:t>
            </a:r>
            <a:endParaRPr b="1" sz="3600">
              <a:solidFill>
                <a:srgbClr val="E91D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/>
        </p:nvSpPr>
        <p:spPr>
          <a:xfrm>
            <a:off x="1772400" y="2243550"/>
            <a:ext cx="55992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ADMISSIONS PROCESS</a:t>
            </a:r>
            <a:endParaRPr b="1" i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3" name="Google Shape;83;p15"/>
          <p:cNvCxnSpPr/>
          <p:nvPr/>
        </p:nvCxnSpPr>
        <p:spPr>
          <a:xfrm>
            <a:off x="1815900" y="1835413"/>
            <a:ext cx="5512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5"/>
          <p:cNvCxnSpPr/>
          <p:nvPr/>
        </p:nvCxnSpPr>
        <p:spPr>
          <a:xfrm>
            <a:off x="1815900" y="3308088"/>
            <a:ext cx="5512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15"/>
          <p:cNvSpPr txBox="1"/>
          <p:nvPr/>
        </p:nvSpPr>
        <p:spPr>
          <a:xfrm>
            <a:off x="135400" y="158000"/>
            <a:ext cx="8835000" cy="7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WHAT DO I DO AT METIS?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231350" y="2068950"/>
            <a:ext cx="8293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44444"/>
                </a:solidFill>
              </a:rPr>
              <a:t>Coach and advise students and graduates</a:t>
            </a:r>
            <a:endParaRPr b="1" sz="3000">
              <a:solidFill>
                <a:srgbClr val="444444"/>
              </a:solidFill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231350" y="2096850"/>
            <a:ext cx="8293500" cy="7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444444"/>
                </a:solidFill>
              </a:rPr>
              <a:t>Employer relations</a:t>
            </a:r>
            <a:endParaRPr b="1" sz="3000">
              <a:solidFill>
                <a:srgbClr val="44444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/>
        </p:nvSpPr>
        <p:spPr>
          <a:xfrm>
            <a:off x="1772400" y="2243550"/>
            <a:ext cx="55992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ADMISSIONS PROCESS</a:t>
            </a:r>
            <a:endParaRPr b="1" i="1" sz="30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3" name="Google Shape;93;p16"/>
          <p:cNvCxnSpPr/>
          <p:nvPr/>
        </p:nvCxnSpPr>
        <p:spPr>
          <a:xfrm>
            <a:off x="1815900" y="1835413"/>
            <a:ext cx="5512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6"/>
          <p:cNvCxnSpPr/>
          <p:nvPr/>
        </p:nvCxnSpPr>
        <p:spPr>
          <a:xfrm>
            <a:off x="1815900" y="3308088"/>
            <a:ext cx="5512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6"/>
          <p:cNvSpPr txBox="1"/>
          <p:nvPr/>
        </p:nvSpPr>
        <p:spPr>
          <a:xfrm>
            <a:off x="135400" y="158000"/>
            <a:ext cx="8835000" cy="7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444444"/>
                </a:solidFill>
              </a:rPr>
              <a:t>TO FIND A JOB YOU NEED A </a:t>
            </a:r>
            <a:r>
              <a:rPr b="1" lang="en" sz="3600">
                <a:solidFill>
                  <a:srgbClr val="E91D63"/>
                </a:solidFill>
              </a:rPr>
              <a:t>P.L.A.N.</a:t>
            </a:r>
            <a:endParaRPr b="1" sz="3600">
              <a:solidFill>
                <a:srgbClr val="E91D63"/>
              </a:solidFill>
            </a:endParaRPr>
          </a:p>
        </p:txBody>
      </p:sp>
      <p:cxnSp>
        <p:nvCxnSpPr>
          <p:cNvPr id="96" name="Google Shape;96;p16"/>
          <p:cNvCxnSpPr/>
          <p:nvPr/>
        </p:nvCxnSpPr>
        <p:spPr>
          <a:xfrm>
            <a:off x="135400" y="933200"/>
            <a:ext cx="8293500" cy="0"/>
          </a:xfrm>
          <a:prstGeom prst="straightConnector1">
            <a:avLst/>
          </a:prstGeom>
          <a:noFill/>
          <a:ln cap="flat" cmpd="sng" w="9525">
            <a:solidFill>
              <a:srgbClr val="44444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 txBox="1"/>
          <p:nvPr/>
        </p:nvSpPr>
        <p:spPr>
          <a:xfrm>
            <a:off x="196925" y="1179325"/>
            <a:ext cx="8293500" cy="36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P</a:t>
            </a:r>
            <a:r>
              <a:rPr b="1" lang="en" sz="3600">
                <a:solidFill>
                  <a:srgbClr val="444444"/>
                </a:solidFill>
              </a:rPr>
              <a:t>RACTICE</a:t>
            </a:r>
            <a:endParaRPr b="1" sz="36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L</a:t>
            </a:r>
            <a:r>
              <a:rPr b="1" lang="en" sz="3600">
                <a:solidFill>
                  <a:srgbClr val="444444"/>
                </a:solidFill>
              </a:rPr>
              <a:t>EARN</a:t>
            </a:r>
            <a:endParaRPr b="1" sz="36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A</a:t>
            </a:r>
            <a:r>
              <a:rPr b="1" lang="en" sz="3600">
                <a:solidFill>
                  <a:srgbClr val="444444"/>
                </a:solidFill>
              </a:rPr>
              <a:t>PPLY</a:t>
            </a:r>
            <a:endParaRPr b="1" sz="3600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4444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N</a:t>
            </a:r>
            <a:r>
              <a:rPr b="1" lang="en" sz="3600">
                <a:solidFill>
                  <a:srgbClr val="444444"/>
                </a:solidFill>
              </a:rPr>
              <a:t>ETWORK</a:t>
            </a:r>
            <a:endParaRPr b="1" sz="3600">
              <a:solidFill>
                <a:srgbClr val="E91D63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/>
          <p:nvPr/>
        </p:nvSpPr>
        <p:spPr>
          <a:xfrm>
            <a:off x="2250538" y="0"/>
            <a:ext cx="4642925" cy="4497850"/>
          </a:xfrm>
          <a:prstGeom prst="flowChartOffpageConnector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 txBox="1"/>
          <p:nvPr/>
        </p:nvSpPr>
        <p:spPr>
          <a:xfrm>
            <a:off x="2779800" y="430825"/>
            <a:ext cx="3584400" cy="5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TONIGHT’S AGENDA</a:t>
            </a:r>
            <a:endParaRPr b="1" i="1" sz="22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2973975" y="1227425"/>
            <a:ext cx="3627600" cy="25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Basics of Networking</a:t>
            </a:r>
            <a:endParaRPr sz="18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Interview Prep &amp; Expectations</a:t>
            </a:r>
            <a:endParaRPr sz="18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434343"/>
                </a:solidFill>
                <a:latin typeface="Open Sans"/>
                <a:ea typeface="Open Sans"/>
                <a:cs typeface="Open Sans"/>
                <a:sym typeface="Open Sans"/>
              </a:rPr>
              <a:t>Basics of Negotiating</a:t>
            </a:r>
            <a:endParaRPr sz="18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06" name="Google Shape;106;p17"/>
          <p:cNvCxnSpPr/>
          <p:nvPr/>
        </p:nvCxnSpPr>
        <p:spPr>
          <a:xfrm>
            <a:off x="3092100" y="1037400"/>
            <a:ext cx="2959800" cy="0"/>
          </a:xfrm>
          <a:prstGeom prst="straightConnector1">
            <a:avLst/>
          </a:prstGeom>
          <a:noFill/>
          <a:ln cap="flat" cmpd="sng" w="9525">
            <a:solidFill>
              <a:srgbClr val="E91D6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/>
        </p:nvSpPr>
        <p:spPr>
          <a:xfrm>
            <a:off x="503450" y="771425"/>
            <a:ext cx="8077500" cy="31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rgbClr val="42424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444444"/>
                </a:solidFill>
              </a:rPr>
              <a:t>    APPLY +</a:t>
            </a:r>
            <a:endParaRPr b="1" sz="4800">
              <a:solidFill>
                <a:srgbClr val="444444"/>
              </a:solidFill>
            </a:endParaRPr>
          </a:p>
        </p:txBody>
      </p:sp>
      <p:pic>
        <p:nvPicPr>
          <p:cNvPr descr="So You Think You Can Dance fox worried nervous so you think you can dance GIF"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0300" y="1235763"/>
            <a:ext cx="3573125" cy="220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311700" y="358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APPLY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311700" y="2073450"/>
            <a:ext cx="85206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444444"/>
                </a:solidFill>
                <a:latin typeface="Lato"/>
                <a:ea typeface="Lato"/>
                <a:cs typeface="Lato"/>
                <a:sym typeface="Lato"/>
              </a:rPr>
              <a:t>LOOK FOR SOMEONE YOU KNOW</a:t>
            </a:r>
            <a:endParaRPr b="1" sz="3600">
              <a:solidFill>
                <a:srgbClr val="44444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311700" y="2113350"/>
            <a:ext cx="8520600" cy="9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444444"/>
                </a:solidFill>
              </a:rPr>
              <a:t>IF YOU HAVE TO APPLY COLD, </a:t>
            </a:r>
            <a:r>
              <a:rPr b="1" i="1" lang="en" sz="3600">
                <a:solidFill>
                  <a:srgbClr val="444444"/>
                </a:solidFill>
              </a:rPr>
              <a:t>FOLLOW UP</a:t>
            </a:r>
            <a:endParaRPr b="1" i="1" sz="3600">
              <a:solidFill>
                <a:srgbClr val="444444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NETWORKING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765600" y="2101963"/>
            <a:ext cx="7612800" cy="10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444444"/>
                </a:solidFill>
              </a:rPr>
              <a:t>WHO LIKES MEETING INDIVIDUALS WITH SIMILAR INTERSTS AND TALKING ABOUT COOL STUFF?</a:t>
            </a:r>
            <a:endParaRPr b="1" sz="3000">
              <a:solidFill>
                <a:srgbClr val="444444"/>
              </a:solidFill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5725" y="1362925"/>
            <a:ext cx="4464875" cy="277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E91D63"/>
                </a:solidFill>
              </a:rPr>
              <a:t>NETWORKING</a:t>
            </a:r>
            <a:endParaRPr b="1" sz="3600">
              <a:solidFill>
                <a:srgbClr val="E91D63"/>
              </a:solidFill>
            </a:endParaRPr>
          </a:p>
        </p:txBody>
      </p:sp>
      <p:sp>
        <p:nvSpPr>
          <p:cNvPr id="132" name="Google Shape;132;p21"/>
          <p:cNvSpPr txBox="1"/>
          <p:nvPr/>
        </p:nvSpPr>
        <p:spPr>
          <a:xfrm>
            <a:off x="311700" y="1205125"/>
            <a:ext cx="8046600" cy="36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Font typeface="Calibri"/>
              <a:buChar char="●"/>
            </a:pPr>
            <a:r>
              <a:rPr b="1" lang="en" sz="2800">
                <a:solidFill>
                  <a:srgbClr val="444444"/>
                </a:solidFill>
                <a:highlight>
                  <a:schemeClr val="lt1"/>
                </a:highlight>
              </a:rPr>
              <a:t>70% of jobs are found</a:t>
            </a: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 through networking</a:t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Font typeface="Calibri"/>
              <a:buChar char="●"/>
            </a:pP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Nearly </a:t>
            </a:r>
            <a:r>
              <a:rPr b="1" lang="en" sz="2800">
                <a:solidFill>
                  <a:srgbClr val="444444"/>
                </a:solidFill>
                <a:highlight>
                  <a:schemeClr val="lt1"/>
                </a:highlight>
              </a:rPr>
              <a:t>50% jobs are unadvertised</a:t>
            </a:r>
            <a:endParaRPr b="1"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800">
              <a:solidFill>
                <a:srgbClr val="444444"/>
              </a:solidFill>
              <a:highlight>
                <a:schemeClr val="lt1"/>
              </a:highlight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2800"/>
              <a:buFont typeface="Calibri"/>
              <a:buChar char="●"/>
            </a:pPr>
            <a:r>
              <a:rPr b="1" lang="en" sz="2800">
                <a:solidFill>
                  <a:srgbClr val="444444"/>
                </a:solidFill>
                <a:highlight>
                  <a:schemeClr val="lt1"/>
                </a:highlight>
              </a:rPr>
              <a:t>21% found best job</a:t>
            </a:r>
            <a:r>
              <a:rPr lang="en" sz="2800">
                <a:solidFill>
                  <a:srgbClr val="444444"/>
                </a:solidFill>
                <a:highlight>
                  <a:schemeClr val="lt1"/>
                </a:highlight>
              </a:rPr>
              <a:t> through social networking</a:t>
            </a:r>
            <a:endParaRPr>
              <a:solidFill>
                <a:srgbClr val="444444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